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6"/>
  </p:notesMasterIdLst>
  <p:handoutMasterIdLst>
    <p:handoutMasterId r:id="rId27"/>
  </p:handoutMasterIdLst>
  <p:sldIdLst>
    <p:sldId id="313" r:id="rId6"/>
    <p:sldId id="278" r:id="rId7"/>
    <p:sldId id="336" r:id="rId8"/>
    <p:sldId id="388" r:id="rId9"/>
    <p:sldId id="387" r:id="rId10"/>
    <p:sldId id="377" r:id="rId11"/>
    <p:sldId id="293" r:id="rId12"/>
    <p:sldId id="389" r:id="rId13"/>
    <p:sldId id="390" r:id="rId14"/>
    <p:sldId id="297" r:id="rId15"/>
    <p:sldId id="379" r:id="rId16"/>
    <p:sldId id="380" r:id="rId17"/>
    <p:sldId id="381" r:id="rId18"/>
    <p:sldId id="382" r:id="rId19"/>
    <p:sldId id="337" r:id="rId20"/>
    <p:sldId id="383" r:id="rId21"/>
    <p:sldId id="385" r:id="rId22"/>
    <p:sldId id="384" r:id="rId23"/>
    <p:sldId id="386" r:id="rId24"/>
    <p:sldId id="343" r:id="rId25"/>
  </p:sldIdLst>
  <p:sldSz cx="9144000" cy="6858000" type="letter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n0001" initials="a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39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714" autoAdjust="0"/>
  </p:normalViewPr>
  <p:slideViewPr>
    <p:cSldViewPr snapToGrid="0" snapToObjects="1">
      <p:cViewPr varScale="1">
        <p:scale>
          <a:sx n="52" d="100"/>
          <a:sy n="52" d="100"/>
        </p:scale>
        <p:origin x="10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8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94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3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9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D446-45C8-DF40-A2BD-F1DA2F21BB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0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BF73-D285-CA47-B4BC-74DD894A2C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0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6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68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9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42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929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D446-45C8-DF40-A2BD-F1DA2F21BB59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BF73-D285-CA47-B4BC-74DD894A2C13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2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.Accounting@unt.edu" TargetMode="External"/><Relationship Id="rId2" Type="http://schemas.openxmlformats.org/officeDocument/2006/relationships/hyperlink" Target="http://www.studentaccounting.unt.ed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y.unt.ed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y.unt.edu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y.unt.edu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2440" y="470517"/>
            <a:ext cx="8207536" cy="5379867"/>
          </a:xfrm>
        </p:spPr>
        <p:txBody>
          <a:bodyPr>
            <a:normAutofit fontScale="25000" lnSpcReduction="20000"/>
          </a:bodyPr>
          <a:lstStyle/>
          <a:p>
            <a:pPr marL="0" indent="0" algn="ctr"/>
            <a:r>
              <a:rPr lang="en-US" sz="14400" b="1" dirty="0" smtClean="0"/>
              <a:t>Waivers, Exemptions, and </a:t>
            </a:r>
          </a:p>
          <a:p>
            <a:pPr marL="0" indent="0" algn="ctr"/>
            <a:r>
              <a:rPr lang="en-US" sz="14400" b="1" dirty="0" smtClean="0"/>
              <a:t>Third Party Billing</a:t>
            </a:r>
          </a:p>
          <a:p>
            <a:pPr marL="0" indent="0" algn="ctr"/>
            <a:endParaRPr lang="en-US" sz="2600" dirty="0" smtClean="0"/>
          </a:p>
          <a:p>
            <a:pPr marL="0" indent="0"/>
            <a:r>
              <a:rPr lang="en-US" sz="9600" dirty="0" smtClean="0"/>
              <a:t>Waivers &amp; Exemptions</a:t>
            </a:r>
          </a:p>
          <a:p>
            <a:pPr lvl="1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Waives or exempts (through financial assistance) a portion or all of a student’s tuition and/or fees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questions or more information, visit</a:t>
            </a:r>
            <a:b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www.collegeforalltexans.com</a:t>
            </a:r>
          </a:p>
          <a:p>
            <a:pPr marL="0" lvl="0" indent="0"/>
            <a:endParaRPr lang="en-US" sz="9600" dirty="0" smtClean="0"/>
          </a:p>
          <a:p>
            <a:pPr marL="0" lvl="0" indent="0"/>
            <a:r>
              <a:rPr lang="en-US" sz="9600" dirty="0" smtClean="0"/>
              <a:t>Third Party Billing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Texas Guaranteed Tuition Plan (formerly Texas Tomorrow Fund)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Texas Tuition Promise </a:t>
            </a: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</a:p>
          <a:p>
            <a:pPr marL="741363" lvl="1" indent="-341313">
              <a:buFont typeface="Arial" panose="020B0604020202020204" pitchFamily="34" charset="0"/>
              <a:buChar char="•"/>
            </a:pP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Other Sponsored billing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104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sz="10400" dirty="0"/>
          </a:p>
          <a:p>
            <a:pPr marL="400050" lvl="1" indent="0">
              <a:buNone/>
            </a:pPr>
            <a:endParaRPr lang="en-US" sz="104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sz="10400" dirty="0">
              <a:solidFill>
                <a:schemeClr val="tx1"/>
              </a:solidFill>
            </a:endParaRPr>
          </a:p>
          <a:p>
            <a:pPr marL="114300" indent="0" algn="ctr"/>
            <a:r>
              <a:rPr lang="en-US" sz="10400" i="1" dirty="0" smtClean="0"/>
              <a:t>** </a:t>
            </a:r>
            <a:r>
              <a:rPr lang="en-US" sz="10400" i="1" dirty="0" smtClean="0">
                <a:solidFill>
                  <a:srgbClr val="139A29"/>
                </a:solidFill>
              </a:rPr>
              <a:t>The Hazlewood </a:t>
            </a:r>
            <a:r>
              <a:rPr lang="en-US" sz="10400" i="1" dirty="0">
                <a:solidFill>
                  <a:srgbClr val="139A29"/>
                </a:solidFill>
              </a:rPr>
              <a:t>Act </a:t>
            </a:r>
            <a:r>
              <a:rPr lang="en-US" sz="10400" i="1" dirty="0" smtClean="0">
                <a:solidFill>
                  <a:srgbClr val="139A29"/>
                </a:solidFill>
              </a:rPr>
              <a:t>Exemption is processed by Student Veterans </a:t>
            </a:r>
            <a:r>
              <a:rPr lang="en-US" sz="10400" i="1" dirty="0">
                <a:solidFill>
                  <a:srgbClr val="139A29"/>
                </a:solidFill>
              </a:rPr>
              <a:t>Services-Sage Hall Suite </a:t>
            </a:r>
            <a:r>
              <a:rPr lang="en-US" sz="10400" i="1" dirty="0" smtClean="0">
                <a:solidFill>
                  <a:srgbClr val="139A29"/>
                </a:solidFill>
              </a:rPr>
              <a:t>123 **</a:t>
            </a:r>
            <a:endParaRPr lang="en-US" sz="10400" i="1" dirty="0">
              <a:solidFill>
                <a:srgbClr val="139A29"/>
              </a:solidFill>
            </a:endParaRPr>
          </a:p>
          <a:p>
            <a:pPr marL="457200" lvl="1" indent="0">
              <a:buNone/>
            </a:pPr>
            <a:r>
              <a:rPr lang="en-US" sz="10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0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10400" dirty="0"/>
          </a:p>
          <a:p>
            <a:pPr lvl="2">
              <a:buFont typeface="Arial" pitchFamily="34" charset="0"/>
              <a:buChar char="•"/>
            </a:pPr>
            <a:endParaRPr lang="en-US" sz="10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6229" y="310718"/>
            <a:ext cx="8376857" cy="5992428"/>
          </a:xfrm>
        </p:spPr>
        <p:txBody>
          <a:bodyPr>
            <a:normAutofit/>
          </a:bodyPr>
          <a:lstStyle/>
          <a:p>
            <a:pPr algn="ctr"/>
            <a:r>
              <a:rPr lang="en-US" sz="3900" dirty="0" smtClean="0">
                <a:solidFill>
                  <a:srgbClr val="139A29"/>
                </a:solidFill>
              </a:rPr>
              <a:t>	Higher One Debit Card </a:t>
            </a:r>
          </a:p>
          <a:p>
            <a:pPr algn="ctr"/>
            <a:endParaRPr lang="en-US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UNT refunds are processed by Higher One.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After new students register for 6 or more credit hours a Higher One Debit Card will be mailed to their mailing address listed on the </a:t>
            </a:r>
            <a:r>
              <a:rPr lang="en-US" u="sng" dirty="0" smtClean="0">
                <a:solidFill>
                  <a:srgbClr val="0070C0"/>
                </a:solidFill>
              </a:rPr>
              <a:t>my.unt.edu</a:t>
            </a:r>
            <a:r>
              <a:rPr lang="en-US" dirty="0" smtClean="0">
                <a:solidFill>
                  <a:schemeClr val="tx1"/>
                </a:solidFill>
              </a:rPr>
              <a:t> student portal.</a:t>
            </a:r>
          </a:p>
          <a:p>
            <a:pPr marL="0" indent="0"/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 need this card, but do not have to use a Higher One Account to receive their refund!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Watch for the card in your mail.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sz="2200" dirty="0"/>
          </a:p>
          <a:p>
            <a:endParaRPr lang="en-US" dirty="0"/>
          </a:p>
          <a:p>
            <a:pPr algn="ctr"/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41267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6229" y="310718"/>
            <a:ext cx="8376857" cy="5992428"/>
          </a:xfrm>
        </p:spPr>
        <p:txBody>
          <a:bodyPr>
            <a:normAutofit/>
          </a:bodyPr>
          <a:lstStyle/>
          <a:p>
            <a:pPr algn="ctr"/>
            <a:r>
              <a:rPr lang="en-US" sz="3900" dirty="0" smtClean="0">
                <a:solidFill>
                  <a:srgbClr val="139A29"/>
                </a:solidFill>
              </a:rPr>
              <a:t>	Higher One Debit Card </a:t>
            </a:r>
          </a:p>
          <a:p>
            <a:pPr algn="ctr"/>
            <a:endParaRPr lang="en-US" sz="2200" b="1" dirty="0"/>
          </a:p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sz="2200" dirty="0"/>
          </a:p>
          <a:p>
            <a:endParaRPr lang="en-US" dirty="0"/>
          </a:p>
          <a:p>
            <a:pPr algn="ctr"/>
            <a:endParaRPr lang="en-US" sz="3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05" y="1561007"/>
            <a:ext cx="63055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472440"/>
            <a:ext cx="7548930" cy="5212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900" b="1" dirty="0" smtClean="0"/>
              <a:t>What should I do when I receive the card?</a:t>
            </a:r>
            <a:endParaRPr lang="en-US" sz="39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 to untdebitcard.com to authenticate the card and select a refund preference.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Selecting a refund preference ensures that refunds are received on-time.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options for refund preference: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funds deposited to your UNT debit card and use it as a bank account.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funds deposited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pre-established bank account.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paper check mailed to the student.</a:t>
            </a:r>
          </a:p>
        </p:txBody>
      </p:sp>
    </p:spTree>
    <p:extLst>
      <p:ext uri="{BB962C8B-B14F-4D97-AF65-F5344CB8AC3E}">
        <p14:creationId xmlns:p14="http://schemas.microsoft.com/office/powerpoint/2010/main" val="28491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40" y="213063"/>
            <a:ext cx="8138900" cy="5415379"/>
          </a:xfrm>
        </p:spPr>
        <p:txBody>
          <a:bodyPr>
            <a:normAutofit fontScale="92500" lnSpcReduction="10000"/>
          </a:bodyPr>
          <a:lstStyle/>
          <a:p>
            <a:pPr marL="0" indent="0" algn="ctr"/>
            <a:r>
              <a:rPr lang="en-US" sz="3600" dirty="0" smtClean="0"/>
              <a:t>Important Reminders</a:t>
            </a:r>
            <a:endParaRPr lang="en-US" sz="3600" dirty="0"/>
          </a:p>
          <a:p>
            <a:pPr marL="0" indent="0"/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Check your my.unt.edu frequently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Keep your contact information up to date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you change your schedule, after all Financial Aid has disbursed and refunded, you will have to pay any balance due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Classes </a:t>
            </a:r>
            <a:r>
              <a:rPr lang="en-US" dirty="0" smtClean="0">
                <a:solidFill>
                  <a:schemeClr val="tx1"/>
                </a:solidFill>
              </a:rPr>
              <a:t>will be cancelled if your balance is not paid by the payment due date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your Financial Aid does not cover your entire bill, you may be placed on the installment plan for the upcoming semester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0" y="304800"/>
            <a:ext cx="722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Eagle Express Tuition Plan</a:t>
            </a:r>
          </a:p>
        </p:txBody>
      </p:sp>
      <p:pic>
        <p:nvPicPr>
          <p:cNvPr id="1029" name="Picture 5" descr="http://eagleexpress.unt.edu/sites/all/themes/eagleexpress/images/above-rest-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72" y="1874202"/>
            <a:ext cx="36861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0" y="304800"/>
            <a:ext cx="722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What is the Eagle Express Tuition Plan?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214" y="1065320"/>
            <a:ext cx="7767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139A29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139A29"/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rgbClr val="139A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618" y="1571348"/>
            <a:ext cx="8507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/>
                <a:cs typeface="Arial"/>
              </a:rPr>
              <a:t>A fixed rate tuition plan for incoming freshmen or transfer students (Texas Residents)-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Remains active for 4 years (12 consecutive semesters that occur after the date of the student’s initial enrollment).</a:t>
            </a:r>
            <a:r>
              <a:rPr lang="en-US" sz="2400" dirty="0">
                <a:latin typeface="Arial"/>
                <a:cs typeface="Arial"/>
              </a:rPr>
              <a:t>	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18" y="4181382"/>
            <a:ext cx="8345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An opportunity to receive an incentive of up to $3,000 for students who complete their degrees and meet eligibility requirements.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618" y="3026169"/>
            <a:ext cx="7670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Locks in total academic costs until a student graduates or up to 4 years from initial enrollment in the plan, whichever comes first.</a:t>
            </a:r>
          </a:p>
        </p:txBody>
      </p:sp>
    </p:spTree>
    <p:extLst>
      <p:ext uri="{BB962C8B-B14F-4D97-AF65-F5344CB8AC3E}">
        <p14:creationId xmlns:p14="http://schemas.microsoft.com/office/powerpoint/2010/main" val="42798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8364" y="450376"/>
            <a:ext cx="8707272" cy="5022376"/>
          </a:xfrm>
        </p:spPr>
        <p:txBody>
          <a:bodyPr/>
          <a:lstStyle/>
          <a:p>
            <a:pPr lvl="0" algn="ctr"/>
            <a:r>
              <a:rPr lang="en-US" sz="3600" b="1" dirty="0"/>
              <a:t>Eagle </a:t>
            </a:r>
            <a:r>
              <a:rPr lang="en-US" sz="3600" b="1" dirty="0" smtClean="0"/>
              <a:t>Express </a:t>
            </a:r>
            <a:r>
              <a:rPr lang="en-US" sz="3600" b="1" dirty="0"/>
              <a:t>Annual </a:t>
            </a:r>
            <a:r>
              <a:rPr lang="en-US" sz="3600" b="1" dirty="0" smtClean="0"/>
              <a:t>Cost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annual cost for students electing Eagle Express beginning with Fall 2015: </a:t>
            </a:r>
          </a:p>
          <a:p>
            <a:pPr marL="0" lvl="0" indent="0"/>
            <a:r>
              <a:rPr lang="en-US" dirty="0" smtClean="0">
                <a:solidFill>
                  <a:schemeClr val="tx1"/>
                </a:solidFill>
              </a:rPr>
              <a:t>			$11,081.80 - 30 credit hours taken in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				Fall/Spring semesters</a:t>
            </a:r>
          </a:p>
          <a:p>
            <a:pPr marL="0" lvl="0" indent="0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eligible, the incentive is calculated in the student’s last 15 credit hours before graduation.</a:t>
            </a:r>
          </a:p>
          <a:p>
            <a:pPr lvl="0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2440" y="487680"/>
            <a:ext cx="8305800" cy="2636520"/>
          </a:xfrm>
        </p:spPr>
        <p:txBody>
          <a:bodyPr>
            <a:normAutofit fontScale="55000" lnSpcReduction="20000"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0" b="1" dirty="0">
                <a:latin typeface="Calibri"/>
                <a:ea typeface="Calibri"/>
                <a:cs typeface="Calibri"/>
              </a:rPr>
              <a:t>Transfer </a:t>
            </a:r>
            <a:r>
              <a:rPr lang="en-US" sz="6500" b="1" dirty="0" smtClean="0">
                <a:latin typeface="Calibri"/>
                <a:ea typeface="Calibri"/>
                <a:cs typeface="Calibri"/>
              </a:rPr>
              <a:t>credits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    </a:t>
            </a:r>
          </a:p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Eligibility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for the graduation incentive for 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students 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is based on the number of hours taken at UNT.  The number of credits transferred to UNT determines the incentive amount and the required graduation timeframe. 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Students with greater than 60 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transfer hours 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will likely not be eligible for the graduation incentive and therefore should 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carefully consider if the  </a:t>
            </a: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Traditional Tuition plan is the best option for them</a:t>
            </a:r>
            <a:r>
              <a:rPr lang="en-US" sz="3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endParaRPr lang="en-US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75359" y="3215640"/>
          <a:ext cx="7284721" cy="2221992"/>
        </p:xfrm>
        <a:graphic>
          <a:graphicData uri="http://schemas.openxmlformats.org/drawingml/2006/table">
            <a:tbl>
              <a:tblPr firstRow="1" firstCol="1" bandRow="1"/>
              <a:tblGrid>
                <a:gridCol w="2187417"/>
                <a:gridCol w="2482868"/>
                <a:gridCol w="2614436"/>
              </a:tblGrid>
              <a:tr h="822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Transfer Credits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Eagle Express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Graduation incentive amount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 qualify, student must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graduate in no more than 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hours or fewer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13-30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$2,000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31-60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5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Eagle Express - How to Opt in or </a:t>
            </a:r>
            <a:r>
              <a:rPr lang="en-US" sz="3600" b="1" dirty="0">
                <a:solidFill>
                  <a:srgbClr val="139A29"/>
                </a:solidFill>
                <a:latin typeface="Arial"/>
                <a:cs typeface="Arial"/>
              </a:rPr>
              <a:t>O</a:t>
            </a:r>
            <a:r>
              <a:rPr lang="en-US" sz="3600" b="1" dirty="0" smtClean="0">
                <a:solidFill>
                  <a:srgbClr val="139A29"/>
                </a:solidFill>
                <a:latin typeface="Arial"/>
                <a:cs typeface="Arial"/>
              </a:rPr>
              <a:t>ut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752" y="951131"/>
            <a:ext cx="775352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/>
                <a:cs typeface="Arial"/>
              </a:rPr>
              <a:t>Once you receive notification that your tuition and fee bill is available, go to my.unt.edu to view your bill.  Information for electing Eagle Express will be presented.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/>
                <a:cs typeface="Arial"/>
              </a:rPr>
              <a:t>New students are provided one opportunity to elect Eagle Express.  If you do not opt-in, you will remain in the traditional tuition program for future enrollment.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9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8315" y="310718"/>
            <a:ext cx="8289609" cy="5592932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 smtClean="0"/>
              <a:t>About</a:t>
            </a:r>
            <a:r>
              <a:rPr lang="en-US" sz="3600" b="1" dirty="0" smtClean="0"/>
              <a:t> Our Office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Where are we?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Eagle Student Services Center (ESSC)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floor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What hours?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8:15am-5:00pm M-F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Extended </a:t>
            </a:r>
            <a:r>
              <a:rPr lang="en-US" sz="2000" dirty="0" smtClean="0"/>
              <a:t>Hours:  5-7pm M-Th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9am </a:t>
            </a:r>
            <a:r>
              <a:rPr lang="en-US" sz="2000" dirty="0"/>
              <a:t>-</a:t>
            </a:r>
            <a:r>
              <a:rPr lang="en-US" sz="2000" dirty="0" smtClean="0"/>
              <a:t>1pm Saturday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Or Online!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hlinkClick r:id="rId2"/>
              </a:rPr>
              <a:t>www.studentaccounting.unt.edu</a:t>
            </a:r>
            <a:r>
              <a:rPr lang="en-US" sz="20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Click on AskUNT for additional information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hlinkClick r:id="rId3"/>
              </a:rPr>
              <a:t>Student.Accounting@unt.edu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Reach us by Phone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940.565.3225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03" y="4143375"/>
            <a:ext cx="1809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5" y="1869165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19718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Thank you for choosing UNT!</a:t>
            </a:r>
          </a:p>
          <a:p>
            <a:endParaRPr lang="en-US" sz="36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2200" dirty="0" smtClean="0">
                <a:solidFill>
                  <a:srgbClr val="FFFFFF"/>
                </a:solidFill>
                <a:cs typeface="Arial"/>
              </a:rPr>
              <a:t>Representatives will be available after the presentation to answer any questions you may have.</a:t>
            </a:r>
          </a:p>
          <a:p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75" y="70386"/>
            <a:ext cx="5885433" cy="27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5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502919"/>
            <a:ext cx="8221184" cy="5285321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4800" b="1" dirty="0" smtClean="0"/>
              <a:t>FERPA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Family Educational Rights and Privacy Act</a:t>
            </a:r>
          </a:p>
        </p:txBody>
      </p:sp>
    </p:spTree>
    <p:extLst>
      <p:ext uri="{BB962C8B-B14F-4D97-AF65-F5344CB8AC3E}">
        <p14:creationId xmlns:p14="http://schemas.microsoft.com/office/powerpoint/2010/main" val="19109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502919"/>
            <a:ext cx="8221184" cy="5285321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3600" b="1" dirty="0" smtClean="0"/>
              <a:t>What services do we offer?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cards for students, faculty, &amp;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tuition and fee payments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Installment Plans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Loans to extend the first payment deadline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Waivers, exemptions, third-party billing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Refunds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502920"/>
            <a:ext cx="8112002" cy="51511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Methods of Payment</a:t>
            </a:r>
          </a:p>
          <a:p>
            <a:pPr marL="0" indent="0"/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Online at </a:t>
            </a:r>
            <a:r>
              <a:rPr lang="en-US" sz="3000" dirty="0" smtClean="0">
                <a:hlinkClick r:id="rId2"/>
              </a:rPr>
              <a:t>my.unt.edu</a:t>
            </a:r>
            <a:endParaRPr lang="en-US" sz="3000" dirty="0" smtClean="0"/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Accepts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eChecks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(online check payments) and credit/debit card payments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Credit and debit card transactions will be charged a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2.7% fee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eCheck option to avoid the fee</a:t>
            </a:r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502920"/>
            <a:ext cx="8112002" cy="51511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Methods of Payment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Cashiering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Accepts checks, cash, money orders, and cashier’s checks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debit or credit card payments at window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39" y="176981"/>
            <a:ext cx="8071059" cy="523321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 smtClean="0"/>
              <a:t>Short-Term Loan</a:t>
            </a:r>
          </a:p>
          <a:p>
            <a:pPr algn="ctr"/>
            <a:endParaRPr lang="en-US" sz="3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extension of the payment deadline</a:t>
            </a:r>
          </a:p>
          <a:p>
            <a:pPr marL="457200" lvl="1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online at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my.unt.edu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Loan will be applied to your student account to cover your first payment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Will include a 1% origination fee in addition to the $20 plan fee</a:t>
            </a:r>
          </a:p>
          <a:p>
            <a:pPr lvl="1">
              <a:buFont typeface="Arial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40" y="452761"/>
            <a:ext cx="8112002" cy="4776187"/>
          </a:xfrm>
        </p:spPr>
        <p:txBody>
          <a:bodyPr>
            <a:normAutofit fontScale="92500" lnSpcReduction="20000"/>
          </a:bodyPr>
          <a:lstStyle/>
          <a:p>
            <a:pPr marL="0" indent="0" algn="ctr"/>
            <a:r>
              <a:rPr lang="en-US" sz="3600" b="1" dirty="0"/>
              <a:t>The Installment Plan </a:t>
            </a:r>
          </a:p>
          <a:p>
            <a:pPr lvl="1">
              <a:buFont typeface="Arial" pitchFamily="34" charset="0"/>
              <a:buChar char="•"/>
            </a:pP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Students enroll in the plan via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my.unt.edu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Breaks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up charges due into </a:t>
            </a:r>
            <a:r>
              <a:rPr lang="en-US" sz="3100" u="sng" dirty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100" b="1" u="sng" dirty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payments</a:t>
            </a:r>
          </a:p>
          <a:p>
            <a:pPr lvl="2"/>
            <a:endParaRPr lang="en-US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installment of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10%, plus $20 plan fee is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due when you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enroll</a:t>
            </a:r>
          </a:p>
          <a:p>
            <a:pPr lvl="2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remaining 3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payments for fall 2015 are due, October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November 3</a:t>
            </a:r>
            <a:r>
              <a:rPr lang="en-US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and December 3</a:t>
            </a:r>
            <a:r>
              <a:rPr lang="en-US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40" y="452761"/>
            <a:ext cx="8112002" cy="4776187"/>
          </a:xfrm>
        </p:spPr>
        <p:txBody>
          <a:bodyPr>
            <a:normAutofit fontScale="85000" lnSpcReduction="20000"/>
          </a:bodyPr>
          <a:lstStyle/>
          <a:p>
            <a:pPr marL="0" indent="0" algn="ctr"/>
            <a:r>
              <a:rPr lang="en-US" sz="3600" b="1" dirty="0" smtClean="0"/>
              <a:t>Fee Payment &amp; Financial Aid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Fall 2015,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Aid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regulations prohibit federal financial aid from paying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charges:</a:t>
            </a:r>
          </a:p>
          <a:p>
            <a:pPr marL="457200" lvl="1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Installment plan charge, Short Term Loan Origination Fee, Memorial Loan fee, Late payment or default fees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Excess hours tuition fee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Repeat course fee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>
                <a:solidFill>
                  <a:schemeClr val="tx1"/>
                </a:solidFill>
              </a:rPr>
              <a:t>**</a:t>
            </a:r>
            <a:r>
              <a:rPr lang="en-US" sz="2600" dirty="0"/>
              <a:t> </a:t>
            </a:r>
            <a:r>
              <a:rPr lang="en-US" sz="2600" i="1" dirty="0">
                <a:solidFill>
                  <a:schemeClr val="tx1"/>
                </a:solidFill>
              </a:rPr>
              <a:t>Once federal financial aid has paid tuition, fees and housing (if applicable), some students may receive a refund yet </a:t>
            </a:r>
            <a:r>
              <a:rPr lang="en-US" sz="2600" i="1" u="sng" dirty="0">
                <a:solidFill>
                  <a:schemeClr val="tx1"/>
                </a:solidFill>
              </a:rPr>
              <a:t>still owe</a:t>
            </a:r>
            <a:r>
              <a:rPr lang="en-US" sz="2600" i="1" dirty="0">
                <a:solidFill>
                  <a:schemeClr val="tx1"/>
                </a:solidFill>
              </a:rPr>
              <a:t> a balance because of finance and/or overtime charges.  Payment arrangements would need to be made for the remaining balance to secure a student’s classes **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5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9433D90A23D4FB9F77A5CD99D88DE" ma:contentTypeVersion="0" ma:contentTypeDescription="Create a new document." ma:contentTypeScope="" ma:versionID="49d815b52b623f4bf25d62abbb9d54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14efa33f5b8b7a05d047810929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256188-215E-4BAA-BB41-15B47070A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C3F53B-A863-4E15-8399-8A8F6617B855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4E266C6-72C9-4DA1-9A84-FED987755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9935</TotalTime>
  <Words>825</Words>
  <Application>Microsoft Office PowerPoint</Application>
  <PresentationFormat>Letter Paper (8.5x11 in)</PresentationFormat>
  <Paragraphs>161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Twiner, Lisa</cp:lastModifiedBy>
  <cp:revision>394</cp:revision>
  <cp:lastPrinted>2015-06-16T13:55:59Z</cp:lastPrinted>
  <dcterms:created xsi:type="dcterms:W3CDTF">2010-11-22T21:44:58Z</dcterms:created>
  <dcterms:modified xsi:type="dcterms:W3CDTF">2015-06-16T14:46:23Z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0x0101007489433D90A23D4FB9F77A5CD99D88DE</vt:lpwstr>
  </property>
</Properties>
</file>